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46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62B3C-CB34-424F-9956-F59DB81522A0}" type="datetimeFigureOut">
              <a:rPr lang="fr-FR" smtClean="0"/>
              <a:t>09/09/2022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3FDE5-7283-471C-8E97-C1816DAC14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351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03BA6-7BC5-4626-8E73-7A97A286F713}" type="datetimeFigureOut">
              <a:rPr lang="fr-FR" smtClean="0"/>
              <a:t>09/09/2022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1E18F-A522-4148-9B13-3AC81A06C2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38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A782A-5CDF-4838-B465-C169A61E79D0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70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097" y="5805263"/>
            <a:ext cx="9188513" cy="1249693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3" name="Rectangle 2"/>
          <p:cNvSpPr/>
          <p:nvPr userDrawn="1"/>
        </p:nvSpPr>
        <p:spPr>
          <a:xfrm>
            <a:off x="-24097" y="6237312"/>
            <a:ext cx="9188513" cy="648059"/>
          </a:xfrm>
          <a:prstGeom prst="rect">
            <a:avLst/>
          </a:prstGeom>
          <a:solidFill>
            <a:srgbClr val="1AA8E3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2440" y="6270398"/>
            <a:ext cx="540000" cy="540000"/>
          </a:xfrm>
          <a:prstGeom prst="rect">
            <a:avLst/>
          </a:prstGeom>
          <a:effectLst/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4097" y="6267728"/>
            <a:ext cx="834207" cy="540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6270398"/>
            <a:ext cx="1170731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213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bg>
      <p:bgPr>
        <a:solidFill>
          <a:srgbClr val="009E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857500"/>
            <a:ext cx="8229600" cy="11430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9" name="Espace réservé de la date 1"/>
          <p:cNvSpPr txBox="1">
            <a:spLocks/>
          </p:cNvSpPr>
          <p:nvPr userDrawn="1"/>
        </p:nvSpPr>
        <p:spPr>
          <a:xfrm>
            <a:off x="2807804" y="6518042"/>
            <a:ext cx="35283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>
                <a:solidFill>
                  <a:prstClr val="white"/>
                </a:solidFill>
              </a:rPr>
              <a:t>Centre Hospitalier Universitaire Grenoble Alpes </a:t>
            </a:r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6512" y="5222711"/>
            <a:ext cx="9200660" cy="163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639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448" y="98611"/>
            <a:ext cx="9140552" cy="562074"/>
          </a:xfrm>
          <a:solidFill>
            <a:srgbClr val="1AA8E3"/>
          </a:solidFill>
          <a:ln>
            <a:solidFill>
              <a:srgbClr val="1AA8E3"/>
            </a:solidFill>
          </a:ln>
        </p:spPr>
        <p:txBody>
          <a:bodyPr/>
          <a:lstStyle>
            <a:lvl1pPr algn="l">
              <a:defRPr sz="2400" b="0" baseline="0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fr-FR" dirty="0" smtClean="0"/>
              <a:t>Titre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 baseline="0">
                <a:latin typeface="Arial Rounded MT Bold" panose="020F0704030504030204" pitchFamily="34" charset="0"/>
              </a:defRPr>
            </a:lvl1pPr>
            <a:lvl2pPr>
              <a:defRPr sz="2000" baseline="0">
                <a:latin typeface="Arial Rounded MT Bold" panose="020F0704030504030204" pitchFamily="34" charset="0"/>
              </a:defRPr>
            </a:lvl2pPr>
            <a:lvl3pPr>
              <a:defRPr sz="1800" baseline="0">
                <a:latin typeface="Arial Rounded MT Bold" panose="020F0704030504030204" pitchFamily="34" charset="0"/>
              </a:defRPr>
            </a:lvl3pPr>
            <a:lvl4pPr>
              <a:defRPr sz="1600" baseline="0">
                <a:latin typeface="Arial Rounded MT Bold" panose="020F0704030504030204" pitchFamily="34" charset="0"/>
              </a:defRPr>
            </a:lvl4pPr>
            <a:lvl5pPr>
              <a:defRPr sz="1600" baseline="0">
                <a:latin typeface="Arial Rounded MT Bold" panose="020F070403050403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697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065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 baseline="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tiff"/><Relationship Id="rId13" Type="http://schemas.openxmlformats.org/officeDocument/2006/relationships/image" Target="../media/image15.jpeg"/><Relationship Id="rId3" Type="http://schemas.openxmlformats.org/officeDocument/2006/relationships/image" Target="../media/image5.tiff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tiff"/><Relationship Id="rId11" Type="http://schemas.openxmlformats.org/officeDocument/2006/relationships/image" Target="../media/image13.pn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tiff"/><Relationship Id="rId9" Type="http://schemas.openxmlformats.org/officeDocument/2006/relationships/image" Target="../media/image1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4" descr="C:\sauvegarde_38P00161\disque D\Home\JLCracowski\Mes Documents\CIC\CIC 2020\Dessins\femme agée.ti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747" y="5144360"/>
            <a:ext cx="526622" cy="58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11" descr="C:\sauvegarde_38P00161\disque D\Home\JLCracowski\Mes Documents\CIC\CIC 2020\Dessins\35176290-mettre-en-noir-et-blanc-icônes-vectorielles-de-la-santé-et-de-la-médecine.tif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101556"/>
            <a:ext cx="361618" cy="72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 36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1799815" y="4519913"/>
            <a:ext cx="209320" cy="607419"/>
          </a:xfrm>
          <a:prstGeom prst="rect">
            <a:avLst/>
          </a:prstGeom>
        </p:spPr>
      </p:pic>
      <p:pic>
        <p:nvPicPr>
          <p:cNvPr id="41" name="Picture 3" descr="C:\sauvegarde_38P00161\disque D\Home\JLCracowski\Mes Documents\CIC\CIC 2020\Dessins\docteur.tif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789" y="2230425"/>
            <a:ext cx="479251" cy="858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5" descr="C:\sauvegarde_38P00161\disque D\Home\JLCracowski\Mes Documents\CIC\CIC 2020\Dessins\femme enceinte.tif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113" y="4572298"/>
            <a:ext cx="436663" cy="69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7" descr="C:\sauvegarde_38P00161\disque D\Home\JLCracowski\Mes Documents\CIC\CIC 2020\Dessins\homme velo.tif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984" y="5137719"/>
            <a:ext cx="505831" cy="449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0" descr="C:\sauvegarde_38P00161\disque D\Home\JLCracowski\Mes Documents\CIC\CIC 2020\Dessins\personne agée.tif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816468"/>
            <a:ext cx="351895" cy="655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8" y="0"/>
            <a:ext cx="9140552" cy="692696"/>
          </a:xfrm>
        </p:spPr>
        <p:txBody>
          <a:bodyPr>
            <a:noAutofit/>
          </a:bodyPr>
          <a:lstStyle/>
          <a:p>
            <a:pPr algn="ctr"/>
            <a:r>
              <a:rPr lang="fr-FR" sz="2000" dirty="0"/>
              <a:t>Le Centre Régional de </a:t>
            </a:r>
            <a:r>
              <a:rPr lang="fr-FR" sz="2000" dirty="0" err="1" smtClean="0"/>
              <a:t>PharmacoVigilance</a:t>
            </a:r>
            <a:r>
              <a:rPr lang="fr-FR" sz="2000" dirty="0" smtClean="0"/>
              <a:t> </a:t>
            </a:r>
            <a:r>
              <a:rPr lang="fr-FR" sz="2000" dirty="0"/>
              <a:t>de Grenoble</a:t>
            </a:r>
          </a:p>
        </p:txBody>
      </p:sp>
      <p:pic>
        <p:nvPicPr>
          <p:cNvPr id="39" name="Image 38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65156" y="767663"/>
            <a:ext cx="1140612" cy="106807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563888" y="4062416"/>
            <a:ext cx="573537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4F81BD">
                    <a:lumMod val="75000"/>
                  </a:srgbClr>
                </a:solidFill>
                <a:latin typeface="Arial Rounded MT Bold" panose="020F0704030504030204" pitchFamily="34" charset="0"/>
              </a:rPr>
              <a:t>Comment </a:t>
            </a:r>
            <a:r>
              <a:rPr lang="fr-FR" sz="2000" dirty="0">
                <a:solidFill>
                  <a:srgbClr val="4F81BD">
                    <a:lumMod val="75000"/>
                  </a:srgbClr>
                </a:solidFill>
                <a:latin typeface="Arial Rounded MT Bold" panose="020F0704030504030204" pitchFamily="34" charset="0"/>
              </a:rPr>
              <a:t>?</a:t>
            </a:r>
          </a:p>
          <a:p>
            <a:r>
              <a:rPr lang="fr-FR" dirty="0"/>
              <a:t>Nous répondons à chaque </a:t>
            </a:r>
            <a:r>
              <a:rPr lang="fr-FR" dirty="0" smtClean="0"/>
              <a:t>demande. </a:t>
            </a:r>
            <a:r>
              <a:rPr lang="fr-FR" dirty="0"/>
              <a:t>Pour cela, il </a:t>
            </a:r>
            <a:r>
              <a:rPr lang="fr-FR" dirty="0" smtClean="0"/>
              <a:t>nous </a:t>
            </a:r>
            <a:r>
              <a:rPr lang="fr-FR" dirty="0"/>
              <a:t>faut les initiales du patient, son sexe, sa date de naissance, le(s)  médicament(s) suspecté(s) et l’effet indésirable constaté. C’est, chaque </a:t>
            </a:r>
            <a:r>
              <a:rPr lang="fr-FR" dirty="0" smtClean="0"/>
              <a:t>année</a:t>
            </a:r>
            <a:r>
              <a:rPr lang="fr-FR" dirty="0"/>
              <a:t>, </a:t>
            </a:r>
            <a:r>
              <a:rPr lang="fr-FR" dirty="0" smtClean="0"/>
              <a:t>environ 5000 cas traités !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1927745" y="5797713"/>
            <a:ext cx="49455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dirty="0">
                <a:solidFill>
                  <a:srgbClr val="4F81BD">
                    <a:lumMod val="75000"/>
                  </a:srgbClr>
                </a:solidFill>
                <a:latin typeface="Arial Rounded MT Bold" panose="020F0704030504030204" pitchFamily="34" charset="0"/>
              </a:rPr>
              <a:t>Nous contacter</a:t>
            </a:r>
          </a:p>
          <a:p>
            <a:pPr algn="ctr"/>
            <a:r>
              <a:rPr lang="fr-FR" sz="2000" dirty="0" smtClean="0">
                <a:solidFill>
                  <a:srgbClr val="4F81BD">
                    <a:lumMod val="75000"/>
                  </a:srgbClr>
                </a:solidFill>
                <a:latin typeface="Arial Rounded MT Bold" panose="020F0704030504030204" pitchFamily="34" charset="0"/>
              </a:rPr>
              <a:t>pharmacovigilance@chu-grenoble.fr</a:t>
            </a:r>
            <a:endParaRPr lang="fr-FR" sz="2000" dirty="0">
              <a:solidFill>
                <a:srgbClr val="4F81BD">
                  <a:lumMod val="75000"/>
                </a:srgbClr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fr-FR" sz="2000" dirty="0" smtClean="0">
                <a:solidFill>
                  <a:srgbClr val="4F81BD">
                    <a:lumMod val="75000"/>
                  </a:srgbClr>
                </a:solidFill>
                <a:latin typeface="Arial Rounded MT Bold" panose="020F0704030504030204" pitchFamily="34" charset="0"/>
              </a:rPr>
              <a:t>04 </a:t>
            </a:r>
            <a:r>
              <a:rPr lang="fr-FR" sz="2000" dirty="0">
                <a:solidFill>
                  <a:srgbClr val="4F81BD">
                    <a:lumMod val="75000"/>
                  </a:srgbClr>
                </a:solidFill>
                <a:latin typeface="Arial Rounded MT Bold" panose="020F0704030504030204" pitchFamily="34" charset="0"/>
              </a:rPr>
              <a:t>76 76 51 </a:t>
            </a:r>
            <a:r>
              <a:rPr lang="fr-FR" sz="2000" dirty="0" smtClean="0">
                <a:solidFill>
                  <a:srgbClr val="4F81BD">
                    <a:lumMod val="75000"/>
                  </a:srgbClr>
                </a:solidFill>
                <a:latin typeface="Arial Rounded MT Bold" panose="020F0704030504030204" pitchFamily="34" charset="0"/>
              </a:rPr>
              <a:t>45</a:t>
            </a:r>
            <a:endParaRPr lang="fr-FR" sz="2000" dirty="0">
              <a:solidFill>
                <a:srgbClr val="4F81BD">
                  <a:lumMod val="75000"/>
                </a:srgb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588739"/>
            <a:ext cx="1224637" cy="122463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07504" y="793180"/>
            <a:ext cx="4572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000" dirty="0">
                <a:solidFill>
                  <a:srgbClr val="4F81BD">
                    <a:lumMod val="75000"/>
                  </a:srgbClr>
                </a:solidFill>
                <a:latin typeface="Arial Rounded MT Bold" panose="020F0704030504030204" pitchFamily="34" charset="0"/>
              </a:rPr>
              <a:t>Et si c’était le médicament ?</a:t>
            </a:r>
          </a:p>
          <a:p>
            <a:r>
              <a:rPr lang="fr-FR" dirty="0"/>
              <a:t>Un patient sur dix présente un effet indésirable médicamenteux en cours d’hospitalisation ; un tiers de ces effets sont graves.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997840" y="1772816"/>
            <a:ext cx="38946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>
                <a:solidFill>
                  <a:srgbClr val="4F81BD">
                    <a:lumMod val="75000"/>
                  </a:srgbClr>
                </a:solidFill>
                <a:latin typeface="Arial Rounded MT Bold" panose="020F0704030504030204" pitchFamily="34" charset="0"/>
              </a:rPr>
              <a:t>Notre rôle : </a:t>
            </a:r>
          </a:p>
          <a:p>
            <a:pPr algn="just"/>
            <a:r>
              <a:rPr lang="fr-FR" dirty="0"/>
              <a:t>Surveiller en vie réelle les effets indésirables des médicaments. </a:t>
            </a:r>
          </a:p>
          <a:p>
            <a:pPr algn="just"/>
            <a:r>
              <a:rPr lang="fr-FR" dirty="0"/>
              <a:t>Aider à établir une conduite à tenir. </a:t>
            </a:r>
          </a:p>
          <a:p>
            <a:pPr algn="just"/>
            <a:r>
              <a:rPr lang="fr-FR" dirty="0"/>
              <a:t>Informer le public. </a:t>
            </a:r>
          </a:p>
          <a:p>
            <a:pPr algn="just"/>
            <a:r>
              <a:rPr lang="fr-FR" dirty="0"/>
              <a:t>Implémenter la base française de pharmacovigilance et celle de l’OMS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60" y="2842207"/>
            <a:ext cx="4572001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000" dirty="0">
                <a:solidFill>
                  <a:srgbClr val="4F81BD">
                    <a:lumMod val="75000"/>
                  </a:srgbClr>
                </a:solidFill>
                <a:latin typeface="Arial Rounded MT Bold" panose="020F0704030504030204" pitchFamily="34" charset="0"/>
              </a:rPr>
              <a:t>Quand nous contacter ?</a:t>
            </a:r>
          </a:p>
          <a:p>
            <a:r>
              <a:rPr lang="fr-FR" dirty="0"/>
              <a:t>Dès la suspicion d’un lien entre prise d’un médicament et survenue de symptômes (éruption cutanée, cytolyse hépatique…)</a:t>
            </a:r>
          </a:p>
          <a:p>
            <a:r>
              <a:rPr lang="fr-FR" dirty="0"/>
              <a:t>c’est simple, pratique et rapide !</a:t>
            </a:r>
          </a:p>
        </p:txBody>
      </p:sp>
      <p:pic>
        <p:nvPicPr>
          <p:cNvPr id="47" name="Image 46"/>
          <p:cNvPicPr/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776" y="944370"/>
            <a:ext cx="615315" cy="599440"/>
          </a:xfrm>
          <a:prstGeom prst="rect">
            <a:avLst/>
          </a:prstGeom>
        </p:spPr>
      </p:pic>
      <p:pic>
        <p:nvPicPr>
          <p:cNvPr id="48" name="Image 47"/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44" y="2026801"/>
            <a:ext cx="991235" cy="826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9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157</Words>
  <Application>Microsoft Office PowerPoint</Application>
  <PresentationFormat>Affichage à l'écran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Rounded MT Bold</vt:lpstr>
      <vt:lpstr>Calibri</vt:lpstr>
      <vt:lpstr>1_Thème Office</vt:lpstr>
      <vt:lpstr>Le Centre Régional de PharmacoVigilance de Grenoble</vt:lpstr>
    </vt:vector>
  </TitlesOfParts>
  <Company>CHU DE GRENOBLE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Effets indésirables graves liés au Médicament en région AuRA Janvier 2009-Décembre 2018</dc:title>
  <dc:creator>Cracowski , Jean-Luc</dc:creator>
  <cp:lastModifiedBy>Lepelley, Marion</cp:lastModifiedBy>
  <cp:revision>11</cp:revision>
  <dcterms:created xsi:type="dcterms:W3CDTF">2020-03-05T17:05:15Z</dcterms:created>
  <dcterms:modified xsi:type="dcterms:W3CDTF">2022-09-09T14:04:41Z</dcterms:modified>
</cp:coreProperties>
</file>